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317" r:id="rId3"/>
    <p:sldId id="257" r:id="rId4"/>
    <p:sldId id="258" r:id="rId5"/>
    <p:sldId id="318" r:id="rId6"/>
    <p:sldId id="259" r:id="rId7"/>
    <p:sldId id="319" r:id="rId8"/>
    <p:sldId id="320" r:id="rId9"/>
    <p:sldId id="321" r:id="rId10"/>
    <p:sldId id="322" r:id="rId11"/>
    <p:sldId id="32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E6E6E6"/>
    <a:srgbClr val="008000"/>
    <a:srgbClr val="006666"/>
    <a:srgbClr val="FFFFFF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5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761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83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244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09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6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5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1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2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5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0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8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31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6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0155" y="1572552"/>
            <a:ext cx="8001000" cy="2971801"/>
          </a:xfrm>
        </p:spPr>
        <p:txBody>
          <a:bodyPr/>
          <a:lstStyle/>
          <a:p>
            <a:pPr algn="ctr"/>
            <a:r>
              <a:rPr lang="ar-IQ" sz="4800" b="1" dirty="0">
                <a:solidFill>
                  <a:schemeClr val="tx1"/>
                </a:solidFill>
              </a:rPr>
              <a:t>النقد المعماري</a:t>
            </a:r>
            <a:br>
              <a:rPr lang="ar-IQ" sz="4800" b="1" dirty="0">
                <a:solidFill>
                  <a:schemeClr val="tx1"/>
                </a:solidFill>
              </a:rPr>
            </a:br>
            <a:br>
              <a:rPr lang="ar-IQ" sz="4800" b="1" dirty="0">
                <a:solidFill>
                  <a:schemeClr val="tx1"/>
                </a:solidFill>
              </a:rPr>
            </a:br>
            <a:r>
              <a:rPr lang="ar-IQ" sz="2400" b="1" dirty="0">
                <a:solidFill>
                  <a:schemeClr val="tx1"/>
                </a:solidFill>
              </a:rPr>
              <a:t>المرحلة الخامسة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584529" y="5564095"/>
            <a:ext cx="7766936" cy="1096899"/>
          </a:xfrm>
        </p:spPr>
        <p:txBody>
          <a:bodyPr>
            <a:normAutofit/>
          </a:bodyPr>
          <a:lstStyle/>
          <a:p>
            <a:r>
              <a:rPr lang="ar-IQ" sz="2400" dirty="0">
                <a:solidFill>
                  <a:schemeClr val="tx1"/>
                </a:solidFill>
              </a:rPr>
              <a:t>الدكتور : حامد حياب سمير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82555" y="1101110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IQ" sz="2400">
                <a:solidFill>
                  <a:schemeClr val="tx1"/>
                </a:solidFill>
              </a:rPr>
              <a:t>جامعة البصرة </a:t>
            </a:r>
          </a:p>
          <a:p>
            <a:r>
              <a:rPr lang="ar-IQ" sz="2400">
                <a:solidFill>
                  <a:schemeClr val="tx1"/>
                </a:solidFill>
              </a:rPr>
              <a:t>كلية الهندسة </a:t>
            </a:r>
          </a:p>
          <a:p>
            <a:r>
              <a:rPr lang="ar-IQ" sz="2400">
                <a:solidFill>
                  <a:schemeClr val="tx1"/>
                </a:solidFill>
              </a:rPr>
              <a:t>قسم هندسة العمارة     </a:t>
            </a:r>
            <a:r>
              <a:rPr lang="ar-IQ"/>
              <a:t> </a:t>
            </a:r>
            <a:endParaRPr lang="en-US" dirty="0"/>
          </a:p>
        </p:txBody>
      </p:sp>
      <p:pic>
        <p:nvPicPr>
          <p:cNvPr id="5" name="Picture 4" descr="C:\Users\alzahraa ajina\AppData\Local\Microsoft\Windows\INetCache\Content.Word\untitl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54" y="484969"/>
            <a:ext cx="1861185" cy="1861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610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602228" y="1594561"/>
            <a:ext cx="8596668" cy="157096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تاتي ضرورة النقد كونه قادرا على الكلام في حين تكون الفنون خرساء لانها تعبر مجازا بينما النقد يقول توضيحا وتفسيرا</a:t>
            </a:r>
          </a:p>
          <a:p>
            <a:pPr marL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1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النقد ضروري لان المبدع يعجز عن الكلام عن ما يعرفه وما يقدمه في العمل الابداعي وليس لان المبدع لا يعرف يتكلم عن ابداعه</a:t>
            </a:r>
            <a:endParaRPr lang="en-US" sz="11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30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1120" y="216927"/>
            <a:ext cx="10231120" cy="287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ثالثا: البناء والانشاء 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يكون من خلال بعدين رئيسيين هما:</a:t>
            </a: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البعد المادي</a:t>
            </a: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البعد التعبيري </a:t>
            </a:r>
          </a:p>
          <a:p>
            <a:pPr marL="22860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الناقد يتعامل مع المنتج المعماري ويهتم بالجانب الجمالي فانه  يركز على البعد التعبيري اكثر من المادي  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80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4627" y="1113088"/>
            <a:ext cx="8001000" cy="2971801"/>
          </a:xfrm>
        </p:spPr>
        <p:txBody>
          <a:bodyPr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المحاضرة الاولى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ar-IQ" b="1" dirty="0">
                <a:solidFill>
                  <a:schemeClr val="tx1"/>
                </a:solidFill>
              </a:rPr>
              <a:t>النقد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5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3921" y="1407918"/>
            <a:ext cx="8689976" cy="137159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اي عمل فني يتكون من 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endParaRPr lang="en-US" sz="2800" dirty="0">
              <a:solidFill>
                <a:schemeClr val="tx1"/>
              </a:solidFill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-المادة : قوالب البناء الحسيه التي يترب منها العمل.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-الشكل : هو الترتيب الذي ينظم قوالب المادة على نحو معين.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-التركيب : الذي يمثل الخصائص البنائية والشكلية للعمل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62" y="2547597"/>
            <a:ext cx="8596668" cy="1570962"/>
          </a:xfrm>
        </p:spPr>
        <p:txBody>
          <a:bodyPr>
            <a:normAutofit fontScale="25000" lnSpcReduction="20000"/>
          </a:bodyPr>
          <a:lstStyle/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9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7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كانت</a:t>
            </a:r>
            <a:r>
              <a:rPr lang="en-US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يعتبر اللفيلسوف</a:t>
            </a:r>
            <a:r>
              <a:rPr lang="en-US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هو اول من بدء العصر النقدي ووضع شروط النقد واسس الفلسفة النقدية في كتابه (نقد مملكة الحكم).</a:t>
            </a:r>
            <a:endParaRPr lang="en-US" sz="11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(نيتشه) أكد على فلسفة القيمه وعلى فكرة المعنى .</a:t>
            </a:r>
            <a:endParaRPr lang="en-US" sz="11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مبادئ النقد تستند على الافكار الفلسفية السابقه </a:t>
            </a:r>
            <a:endParaRPr lang="en-US" sz="11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النقد يتطرق الى شرح مكونات العمل الفني ويعمل على تحليلها </a:t>
            </a:r>
            <a:r>
              <a:rPr lang="ar-IQ" sz="11200" b="1" dirty="0"/>
              <a:t> </a:t>
            </a:r>
            <a:endParaRPr lang="en-US" sz="11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7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3549" y="1369454"/>
            <a:ext cx="8596668" cy="3403600"/>
          </a:xfrm>
        </p:spPr>
        <p:txBody>
          <a:bodyPr/>
          <a:lstStyle/>
          <a:p>
            <a:pPr algn="r"/>
            <a:r>
              <a:rPr lang="ar-IQ" sz="3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لا يمكن الحصول على احكام قطعية بصورة كامله  في النقد الفني لان النقد  ( فرض)  ولبس حكما قاطعا كما انه يعتمد على الذاتيه بدرجه كبيره وليس عمل موضوعي بحت </a:t>
            </a:r>
            <a:br>
              <a:rPr lang="ar-IQ" sz="3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IQ" sz="3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حيث ان النقد يعتمد على قراءة النص و تعددية القراءة في العمل المعماري امر وارد و لا يوجد عمل معماري يعتمد قراءة واحدة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60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53683" y="1257422"/>
            <a:ext cx="8468882" cy="393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-كلما كان العمل المعماري يضم قراءات متعددة كلما كان اكثر ابداعا.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حاجة العمارة الحقيقيه الى الترجمه والتأويل زادت من قيمة النقد .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فهم الشكل يمثل الخطوة الاولى في  طريق النقد المعماري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عملية النقد المعماري لا تهتم فقط بالشكل و انما فهم خلفية وتاريخ و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ظروف العمل الفني )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43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1117383" y="1568803"/>
            <a:ext cx="8596668" cy="157096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 هو النقد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1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-فهم وتفسير النص </a:t>
            </a:r>
            <a:endParaRPr lang="en-US" sz="11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-عرض وتقويم واتصال مع النص </a:t>
            </a:r>
            <a:endParaRPr lang="en-US" sz="11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-اضاءة ما هو مظلم من النص</a:t>
            </a:r>
            <a:endParaRPr lang="en-US" sz="11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-تطوير كفاءة القارئ في تلقي النص </a:t>
            </a:r>
            <a:r>
              <a:rPr lang="ar-IQ" sz="11200" b="1" dirty="0"/>
              <a:t> </a:t>
            </a:r>
            <a:endParaRPr lang="en-US" sz="11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76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486318" y="783192"/>
            <a:ext cx="8596668" cy="157096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6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يعتبر النقد قراءة حيث انه </a:t>
            </a:r>
            <a:r>
              <a:rPr lang="ar-IQ" sz="14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ar-IQ" sz="1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يكشف عن النظام الذي يبني النص </a:t>
            </a:r>
            <a:endParaRPr lang="en-US" sz="11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-قراءة النص تتم في ضوء معتقد معين</a:t>
            </a:r>
            <a:endParaRPr lang="en-US" sz="11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-كل قراءه للنص هي ضمن منظور يميزها عن غيرها</a:t>
            </a:r>
            <a:endParaRPr lang="en-US" sz="11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النقد قراءة ( ترجمه – تفسير – تحليل ) </a:t>
            </a:r>
            <a:endParaRPr lang="en-US" sz="11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القراءة نقد ( انحياز – اختيار – قصد)</a:t>
            </a:r>
            <a:endParaRPr lang="en-US" sz="11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1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ar-IQ" sz="11200" b="1" dirty="0"/>
              <a:t> </a:t>
            </a:r>
            <a:endParaRPr lang="en-US" sz="11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9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486318" y="783192"/>
            <a:ext cx="8596668" cy="157096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6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النقد تعددي حيث :</a:t>
            </a: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-هو تعددي بتعدد التلقي وتعدد المناهج النقديه</a:t>
            </a:r>
            <a:endParaRPr lang="en-US" sz="11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-لا صلة حتميه بين النص ونوع تفسيره فهو لا يخضع لتفسير محدد</a:t>
            </a:r>
            <a:endParaRPr lang="en-US" sz="11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-معايير النقد تتغير ايضا وتتعدد</a:t>
            </a:r>
            <a:endParaRPr lang="en-US" sz="11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لماذا النقد ؟</a:t>
            </a:r>
            <a:endParaRPr lang="en-US" sz="11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-لان النص مجازي وبحاجة الى تفسير وترجمة وقراءة </a:t>
            </a:r>
            <a:endParaRPr lang="en-US" sz="11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-المؤلف (يقول) النص (يخفي) القراءة (تكشف)</a:t>
            </a:r>
            <a:endParaRPr lang="en-US" sz="112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589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350</TotalTime>
  <Words>442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النقد المعماري  المرحلة الخامسة</vt:lpstr>
      <vt:lpstr>المحاضرة الاولى النقد</vt:lpstr>
      <vt:lpstr>PowerPoint Presentation</vt:lpstr>
      <vt:lpstr>PowerPoint Presentation</vt:lpstr>
      <vt:lpstr>لا يمكن الحصول على احكام قطعية بصورة كامله  في النقد الفني لان النقد  ( فرض)  ولبس حكما قاطعا كما انه يعتمد على الذاتيه بدرجه كبيره وليس عمل موضوعي بحت   حيث ان النقد يعتمد على قراءة النص و تعددية القراءة في العمل المعماري امر وارد و لا يوجد عمل معماري يعتمد قراءة واحدة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 النقد</dc:title>
  <dc:creator>alzahraa ajina</dc:creator>
  <cp:lastModifiedBy>HamedTemeemi</cp:lastModifiedBy>
  <cp:revision>40</cp:revision>
  <dcterms:created xsi:type="dcterms:W3CDTF">2019-05-03T20:09:51Z</dcterms:created>
  <dcterms:modified xsi:type="dcterms:W3CDTF">2023-09-04T21:13:02Z</dcterms:modified>
</cp:coreProperties>
</file>